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0"/>
  </p:notesMasterIdLst>
  <p:sldIdLst>
    <p:sldId id="256" r:id="rId2"/>
    <p:sldId id="339" r:id="rId3"/>
    <p:sldId id="340" r:id="rId4"/>
    <p:sldId id="341" r:id="rId5"/>
    <p:sldId id="342" r:id="rId6"/>
    <p:sldId id="343" r:id="rId7"/>
    <p:sldId id="331" r:id="rId8"/>
    <p:sldId id="344" r:id="rId9"/>
    <p:sldId id="345" r:id="rId10"/>
    <p:sldId id="346" r:id="rId11"/>
    <p:sldId id="347" r:id="rId12"/>
    <p:sldId id="332" r:id="rId13"/>
    <p:sldId id="333" r:id="rId14"/>
    <p:sldId id="334" r:id="rId15"/>
    <p:sldId id="338" r:id="rId16"/>
    <p:sldId id="336" r:id="rId17"/>
    <p:sldId id="337" r:id="rId18"/>
    <p:sldId id="335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CEC"/>
    <a:srgbClr val="011893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2" d="100"/>
          <a:sy n="152" d="100"/>
        </p:scale>
        <p:origin x="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乱数を使ったプログラム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2019/12/24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1DD9F0-3EBC-C14D-9237-A8050F961896}"/>
              </a:ext>
            </a:extLst>
          </p:cNvPr>
          <p:cNvSpPr/>
          <p:nvPr/>
        </p:nvSpPr>
        <p:spPr>
          <a:xfrm>
            <a:off x="662730" y="2553022"/>
            <a:ext cx="2298583" cy="316013"/>
          </a:xfrm>
          <a:prstGeom prst="rect">
            <a:avLst/>
          </a:prstGeom>
          <a:solidFill>
            <a:srgbClr val="EB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15D84-1C69-2B44-99E7-D7E9AA408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乱数の「種」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956FA-AA55-A84A-9A49-F4FD7E1DBD2F}"/>
              </a:ext>
            </a:extLst>
          </p:cNvPr>
          <p:cNvSpPr txBox="1"/>
          <p:nvPr/>
        </p:nvSpPr>
        <p:spPr>
          <a:xfrm>
            <a:off x="467544" y="112474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乱数の「種」を固定すると、同じ乱数列が得られる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A607B9-6764-CE43-B107-D88BE1445444}"/>
              </a:ext>
            </a:extLst>
          </p:cNvPr>
          <p:cNvSpPr/>
          <p:nvPr/>
        </p:nvSpPr>
        <p:spPr>
          <a:xfrm>
            <a:off x="629741" y="1904950"/>
            <a:ext cx="4572000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effectLst/>
                <a:latin typeface="Menlo" panose="020B0609030804020204" pitchFamily="49" charset="0"/>
              </a:rPr>
              <a:t>random.seed(1)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C33D8F-4B9A-774A-8759-E2D93E55B1AD}"/>
              </a:ext>
            </a:extLst>
          </p:cNvPr>
          <p:cNvSpPr/>
          <p:nvPr/>
        </p:nvSpPr>
        <p:spPr>
          <a:xfrm>
            <a:off x="874576" y="4588801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5DB97-357D-BE49-9B72-A6D745DBC3DC}"/>
              </a:ext>
            </a:extLst>
          </p:cNvPr>
          <p:cNvSpPr txBox="1"/>
          <p:nvPr/>
        </p:nvSpPr>
        <p:spPr>
          <a:xfrm>
            <a:off x="545284" y="395960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何度実行しても以下の結果になる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574720-FFD0-D34B-8B02-66CD193B9725}"/>
              </a:ext>
            </a:extLst>
          </p:cNvPr>
          <p:cNvSpPr/>
          <p:nvPr/>
        </p:nvSpPr>
        <p:spPr>
          <a:xfrm>
            <a:off x="1410839" y="4586572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>
                <a:effectLst/>
                <a:latin typeface="Monaco" pitchFamily="2" charset="0"/>
              </a:rPr>
              <a:t>2, 5, 1, 3, 1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CE5E1B-8D54-784F-A453-CB1CCC46CBFC}"/>
              </a:ext>
            </a:extLst>
          </p:cNvPr>
          <p:cNvSpPr txBox="1"/>
          <p:nvPr/>
        </p:nvSpPr>
        <p:spPr>
          <a:xfrm>
            <a:off x="683568" y="55892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「種」を固定しておくと結果が再現性を持つようになり、デバッグ時に便利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067383-67AB-EE46-8D31-ED4B66D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515719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6EB41B-4A9C-8D41-B263-1299FDF99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実数の乱数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F852964-7C8F-814B-8E09-3664F869879D}"/>
              </a:ext>
            </a:extLst>
          </p:cNvPr>
          <p:cNvSpPr/>
          <p:nvPr/>
        </p:nvSpPr>
        <p:spPr>
          <a:xfrm>
            <a:off x="539552" y="980728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E889D7-FD4C-9741-8235-F9D72845D477}"/>
              </a:ext>
            </a:extLst>
          </p:cNvPr>
          <p:cNvSpPr txBox="1"/>
          <p:nvPr/>
        </p:nvSpPr>
        <p:spPr>
          <a:xfrm>
            <a:off x="1259632" y="162880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</p:spTree>
    <p:extLst>
      <p:ext uri="{BB962C8B-B14F-4D97-AF65-F5344CB8AC3E}">
        <p14:creationId xmlns:p14="http://schemas.microsoft.com/office/powerpoint/2010/main" val="17095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「シミュレーション」で試す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827584" y="4581128"/>
            <a:ext cx="5598695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00690BD-1CDB-804C-9BC4-1A0C8D0B2F91}"/>
              </a:ext>
            </a:extLst>
          </p:cNvPr>
          <p:cNvSpPr/>
          <p:nvPr/>
        </p:nvSpPr>
        <p:spPr>
          <a:xfrm>
            <a:off x="899592" y="2060848"/>
            <a:ext cx="4507965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7B30D0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 random</a:t>
            </a:r>
            <a:endParaRPr lang="en" altLang="ja-JP" sz="280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random.choice(</a:t>
            </a:r>
            <a:r>
              <a:rPr lang="ja-JP" altLang="en-US" sz="2800">
                <a:solidFill>
                  <a:srgbClr val="000000"/>
                </a:solidFill>
                <a:latin typeface="Menlo" panose="020B0609030804020204" pitchFamily="49" charset="0"/>
              </a:rPr>
              <a:t>リスト</a:t>
            </a:r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)</a:t>
            </a:r>
            <a:endParaRPr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236291-3E3E-9440-825A-306321BBFDCB}"/>
              </a:ext>
            </a:extLst>
          </p:cNvPr>
          <p:cNvSpPr txBox="1"/>
          <p:nvPr/>
        </p:nvSpPr>
        <p:spPr>
          <a:xfrm>
            <a:off x="395536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与えられたリストから要素を一つランダムに選ぶ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10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755576" y="1844824"/>
            <a:ext cx="705678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7E34B3-5334-A644-A9EC-71FB8D58136A}"/>
              </a:ext>
            </a:extLst>
          </p:cNvPr>
          <p:cNvSpPr/>
          <p:nvPr/>
        </p:nvSpPr>
        <p:spPr>
          <a:xfrm>
            <a:off x="1907704" y="2852936"/>
            <a:ext cx="7164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['G', 'G', 'G', 'G', 'P', 'G', 'C', 'G', 'C', 'P']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F1846EE-4E43-6B43-BD2A-D28793139CAA}"/>
              </a:ext>
            </a:extLst>
          </p:cNvPr>
          <p:cNvSpPr/>
          <p:nvPr/>
        </p:nvSpPr>
        <p:spPr>
          <a:xfrm>
            <a:off x="683568" y="4365104"/>
            <a:ext cx="813690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35849D9-89B7-0046-A14E-D6E395825BBB}"/>
              </a:ext>
            </a:extLst>
          </p:cNvPr>
          <p:cNvSpPr/>
          <p:nvPr/>
        </p:nvSpPr>
        <p:spPr>
          <a:xfrm>
            <a:off x="2051720" y="522920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{'C', 'G', 'P'}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251520" y="1484784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251520" y="3573016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8990E1-824E-E14B-BF69-F8DD7B344761}"/>
              </a:ext>
            </a:extLst>
          </p:cNvPr>
          <p:cNvSpPr txBox="1"/>
          <p:nvPr/>
        </p:nvSpPr>
        <p:spPr>
          <a:xfrm>
            <a:off x="3347864" y="63093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変更する場合としない場合、どちらが得か？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403244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5508104" y="54452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17D6EF-8866-5B47-BA3E-BFB4976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24944"/>
            <a:ext cx="24638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5D305E4-9086-C34C-9E8D-D37A79D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3016"/>
            <a:ext cx="1728192" cy="17281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7F54E2-0E7F-4D40-9ED8-C8BE4C07D4E6}"/>
              </a:ext>
            </a:extLst>
          </p:cNvPr>
          <p:cNvSpPr txBox="1"/>
          <p:nvPr/>
        </p:nvSpPr>
        <p:spPr>
          <a:xfrm>
            <a:off x="2987824" y="6237312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カジノで有名なモナコのモンテカルロに由来する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じゃんけんの「あいこ」の確率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N</a:t>
            </a:r>
            <a:r>
              <a:rPr kumimoji="1" lang="ja-JP" altLang="en-US" sz="3600"/>
              <a:t>人でじゃんけんをする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251520" y="51571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35217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23FAB5-5FF7-1C46-9A08-468318406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lang="ja-JP" altLang="en-US"/>
              <a:t>で</a:t>
            </a:r>
            <a:r>
              <a:rPr kumimoji="1" lang="ja-JP" altLang="en-US"/>
              <a:t>乱数を使う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E76F8-03F1-1849-BCE4-19B212F21932}"/>
              </a:ext>
            </a:extLst>
          </p:cNvPr>
          <p:cNvSpPr txBox="1"/>
          <p:nvPr/>
        </p:nvSpPr>
        <p:spPr>
          <a:xfrm>
            <a:off x="323528" y="98072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</a:t>
            </a:r>
            <a:r>
              <a:rPr kumimoji="1" lang="en-US" altLang="ja-JP" sz="2800"/>
              <a:t>random</a:t>
            </a:r>
            <a:r>
              <a:rPr kumimoji="1" lang="ja-JP" altLang="en-US" sz="2800"/>
              <a:t>をインポート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7C7486-5AC7-E944-8C19-04503C887144}"/>
              </a:ext>
            </a:extLst>
          </p:cNvPr>
          <p:cNvSpPr/>
          <p:nvPr/>
        </p:nvSpPr>
        <p:spPr>
          <a:xfrm>
            <a:off x="1043608" y="1484784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59EDA-6A99-5841-926C-62A5C5CAF626}"/>
              </a:ext>
            </a:extLst>
          </p:cNvPr>
          <p:cNvSpPr txBox="1"/>
          <p:nvPr/>
        </p:nvSpPr>
        <p:spPr>
          <a:xfrm>
            <a:off x="4876255" y="378904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8417B3-42D4-2142-8144-0B650C6E552B}"/>
              </a:ext>
            </a:extLst>
          </p:cNvPr>
          <p:cNvSpPr/>
          <p:nvPr/>
        </p:nvSpPr>
        <p:spPr>
          <a:xfrm>
            <a:off x="91281" y="379426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3A7AD0-C527-6341-82A6-448FBA220E00}"/>
              </a:ext>
            </a:extLst>
          </p:cNvPr>
          <p:cNvSpPr/>
          <p:nvPr/>
        </p:nvSpPr>
        <p:spPr>
          <a:xfrm>
            <a:off x="91281" y="4797152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257810-8581-7540-BDA4-F1D9F6F38A0C}"/>
              </a:ext>
            </a:extLst>
          </p:cNvPr>
          <p:cNvSpPr txBox="1"/>
          <p:nvPr/>
        </p:nvSpPr>
        <p:spPr>
          <a:xfrm>
            <a:off x="4876255" y="47971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316C83-286E-154B-BA4C-5413E5A7F75D}"/>
              </a:ext>
            </a:extLst>
          </p:cNvPr>
          <p:cNvSpPr txBox="1"/>
          <p:nvPr/>
        </p:nvSpPr>
        <p:spPr>
          <a:xfrm>
            <a:off x="251520" y="22768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よく使う関数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6BDC29-50CF-0E4F-AA5A-BF6A6051CA7D}"/>
              </a:ext>
            </a:extLst>
          </p:cNvPr>
          <p:cNvSpPr/>
          <p:nvPr/>
        </p:nvSpPr>
        <p:spPr>
          <a:xfrm>
            <a:off x="91281" y="2852936"/>
            <a:ext cx="3214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random.seed(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8CA094-5A4C-5842-AE1A-0DA8E9CA40DE}"/>
              </a:ext>
            </a:extLst>
          </p:cNvPr>
          <p:cNvSpPr txBox="1"/>
          <p:nvPr/>
        </p:nvSpPr>
        <p:spPr>
          <a:xfrm>
            <a:off x="4876255" y="285293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乱数の「種」を設定する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5786-7EE9-5647-9744-99FE31A5A7B4}"/>
              </a:ext>
            </a:extLst>
          </p:cNvPr>
          <p:cNvSpPr/>
          <p:nvPr/>
        </p:nvSpPr>
        <p:spPr>
          <a:xfrm>
            <a:off x="107504" y="573325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random.choice(list)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897B8C9-FC79-0A40-BE37-2444205266B1}"/>
              </a:ext>
            </a:extLst>
          </p:cNvPr>
          <p:cNvSpPr txBox="1"/>
          <p:nvPr/>
        </p:nvSpPr>
        <p:spPr>
          <a:xfrm>
            <a:off x="4860032" y="5661248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ランダムに</a:t>
            </a:r>
            <a:r>
              <a:rPr kumimoji="1" lang="ja-JP" altLang="en-US" sz="2800"/>
              <a:t>リストの</a:t>
            </a:r>
            <a:endParaRPr kumimoji="1" lang="en-US" altLang="ja-JP" sz="2800"/>
          </a:p>
          <a:p>
            <a:r>
              <a:rPr kumimoji="1" lang="ja-JP" altLang="en-US" sz="2800"/>
              <a:t>要素を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3969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095575-07E3-D044-B600-74409950A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整数の乱数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7A1400-6E2B-4C42-8849-9BBAFFE87360}"/>
              </a:ext>
            </a:extLst>
          </p:cNvPr>
          <p:cNvSpPr txBox="1"/>
          <p:nvPr/>
        </p:nvSpPr>
        <p:spPr>
          <a:xfrm>
            <a:off x="1403648" y="1772816"/>
            <a:ext cx="602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までの整数の乱数を返す関数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A8667B-81C0-1A4A-93AB-77B30A771A94}"/>
              </a:ext>
            </a:extLst>
          </p:cNvPr>
          <p:cNvSpPr/>
          <p:nvPr/>
        </p:nvSpPr>
        <p:spPr>
          <a:xfrm>
            <a:off x="179512" y="1124744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D9CA5E-2177-8C4C-A597-18222BAB42AF}"/>
              </a:ext>
            </a:extLst>
          </p:cNvPr>
          <p:cNvSpPr txBox="1"/>
          <p:nvPr/>
        </p:nvSpPr>
        <p:spPr>
          <a:xfrm>
            <a:off x="251520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サイコロを作りたいなら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91046D-1467-8D41-9847-2CF8EFBD7CA9}"/>
              </a:ext>
            </a:extLst>
          </p:cNvPr>
          <p:cNvSpPr/>
          <p:nvPr/>
        </p:nvSpPr>
        <p:spPr>
          <a:xfrm>
            <a:off x="1403648" y="3068960"/>
            <a:ext cx="4296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617B73-0412-EB49-898C-7F2A9570769F}"/>
              </a:ext>
            </a:extLst>
          </p:cNvPr>
          <p:cNvSpPr/>
          <p:nvPr/>
        </p:nvSpPr>
        <p:spPr>
          <a:xfrm>
            <a:off x="251520" y="443711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E32F69-9AA3-AD4E-BB5E-F5CD459BC885}"/>
              </a:ext>
            </a:extLst>
          </p:cNvPr>
          <p:cNvSpPr/>
          <p:nvPr/>
        </p:nvSpPr>
        <p:spPr>
          <a:xfrm>
            <a:off x="5940152" y="450912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4, 5, 1, 6, 4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DD6412-13A3-C642-951B-B6285D8E388B}"/>
              </a:ext>
            </a:extLst>
          </p:cNvPr>
          <p:cNvSpPr/>
          <p:nvPr/>
        </p:nvSpPr>
        <p:spPr>
          <a:xfrm>
            <a:off x="5940152" y="537321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3, 6, 2, 5, 1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8A205F-C4FA-9F43-9549-33F421A3D7B2}"/>
              </a:ext>
            </a:extLst>
          </p:cNvPr>
          <p:cNvSpPr txBox="1"/>
          <p:nvPr/>
        </p:nvSpPr>
        <p:spPr>
          <a:xfrm>
            <a:off x="251520" y="40050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プログラム例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DA8CD6-2223-6F41-BBAC-7583354E855F}"/>
              </a:ext>
            </a:extLst>
          </p:cNvPr>
          <p:cNvSpPr txBox="1"/>
          <p:nvPr/>
        </p:nvSpPr>
        <p:spPr>
          <a:xfrm>
            <a:off x="5796136" y="4077072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(1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E6B6D0-C95E-3C4A-9B71-20F9F0DA5FF4}"/>
              </a:ext>
            </a:extLst>
          </p:cNvPr>
          <p:cNvSpPr txBox="1"/>
          <p:nvPr/>
        </p:nvSpPr>
        <p:spPr>
          <a:xfrm>
            <a:off x="5796136" y="494116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(2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3F62A7-5080-A447-8A6F-99EDC2D75B73}"/>
              </a:ext>
            </a:extLst>
          </p:cNvPr>
          <p:cNvSpPr txBox="1"/>
          <p:nvPr/>
        </p:nvSpPr>
        <p:spPr>
          <a:xfrm>
            <a:off x="755576" y="6165304"/>
            <a:ext cx="7212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Python</a:t>
            </a:r>
            <a:r>
              <a:rPr kumimoji="1" lang="ja-JP" altLang="en-US" sz="2400"/>
              <a:t>の</a:t>
            </a:r>
            <a:r>
              <a:rPr lang="ja-JP" altLang="en-US" sz="2400"/>
              <a:t>乱数は、実行するたびに異なる結果になる</a:t>
            </a:r>
            <a:endParaRPr kumimoji="1" lang="ja-JP" altLang="en-US" sz="24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B5A9CFF7-FF03-3146-BC4B-6C62577686FF}"/>
              </a:ext>
            </a:extLst>
          </p:cNvPr>
          <p:cNvSpPr/>
          <p:nvPr/>
        </p:nvSpPr>
        <p:spPr>
          <a:xfrm>
            <a:off x="5220072" y="40770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B99324E9-5EDB-9D4C-843F-C15A7BF8921A}"/>
              </a:ext>
            </a:extLst>
          </p:cNvPr>
          <p:cNvSpPr/>
          <p:nvPr/>
        </p:nvSpPr>
        <p:spPr>
          <a:xfrm>
            <a:off x="5220072" y="501317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69699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6723</TotalTime>
  <Words>982</Words>
  <Application>Microsoft Macintosh PowerPoint</Application>
  <PresentationFormat>画面に合わせる (4:3)</PresentationFormat>
  <Paragraphs>149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HGｺﾞｼｯｸE</vt:lpstr>
      <vt:lpstr>游ゴシック</vt:lpstr>
      <vt:lpstr>Arial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1350</cp:revision>
  <dcterms:created xsi:type="dcterms:W3CDTF">2019-01-02T05:23:01Z</dcterms:created>
  <dcterms:modified xsi:type="dcterms:W3CDTF">2019-12-11T09:37:56Z</dcterms:modified>
</cp:coreProperties>
</file>